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17" r:id="rId3"/>
    <p:sldId id="375" r:id="rId4"/>
    <p:sldId id="330" r:id="rId5"/>
    <p:sldId id="331" r:id="rId6"/>
    <p:sldId id="332" r:id="rId7"/>
    <p:sldId id="374" r:id="rId8"/>
    <p:sldId id="328" r:id="rId9"/>
    <p:sldId id="369" r:id="rId10"/>
    <p:sldId id="370" r:id="rId11"/>
    <p:sldId id="333" r:id="rId12"/>
    <p:sldId id="334" r:id="rId13"/>
    <p:sldId id="371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12" r:id="rId24"/>
    <p:sldId id="314" r:id="rId25"/>
    <p:sldId id="315" r:id="rId26"/>
    <p:sldId id="316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6" r:id="rId36"/>
    <p:sldId id="354" r:id="rId37"/>
    <p:sldId id="355" r:id="rId38"/>
    <p:sldId id="358" r:id="rId39"/>
    <p:sldId id="359" r:id="rId40"/>
    <p:sldId id="360" r:id="rId41"/>
    <p:sldId id="357" r:id="rId42"/>
    <p:sldId id="373" r:id="rId43"/>
    <p:sldId id="361" r:id="rId44"/>
    <p:sldId id="377" r:id="rId45"/>
    <p:sldId id="262" r:id="rId46"/>
    <p:sldId id="289" r:id="rId47"/>
    <p:sldId id="367" r:id="rId48"/>
    <p:sldId id="372" r:id="rId49"/>
    <p:sldId id="362" r:id="rId50"/>
    <p:sldId id="363" r:id="rId51"/>
    <p:sldId id="364" r:id="rId52"/>
    <p:sldId id="365" r:id="rId53"/>
    <p:sldId id="368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6"/>
    <p:restoredTop sz="85206"/>
  </p:normalViewPr>
  <p:slideViewPr>
    <p:cSldViewPr snapToGrid="0" snapToObjects="1">
      <p:cViewPr>
        <p:scale>
          <a:sx n="87" d="100"/>
          <a:sy n="87" d="100"/>
        </p:scale>
        <p:origin x="672" y="296"/>
      </p:cViewPr>
      <p:guideLst/>
    </p:cSldViewPr>
  </p:slideViewPr>
  <p:outlineViewPr>
    <p:cViewPr>
      <p:scale>
        <a:sx n="33" d="100"/>
        <a:sy n="33" d="100"/>
      </p:scale>
      <p:origin x="0" y="-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EDFD-E346-4297-B2C1-48E97E6C65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BA5AF1F-5D7C-45CA-B288-45761D8CDCD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Impurity</a:t>
          </a:r>
        </a:p>
      </dgm:t>
    </dgm:pt>
    <dgm:pt modelId="{208B9C58-5A20-4A97-9ED5-B063EB9FFAEA}" type="parTrans" cxnId="{BC138B9D-EFE7-46BB-98B7-81FFBD4DDAD8}">
      <dgm:prSet/>
      <dgm:spPr/>
      <dgm:t>
        <a:bodyPr/>
        <a:lstStyle/>
        <a:p>
          <a:endParaRPr lang="en-US"/>
        </a:p>
      </dgm:t>
    </dgm:pt>
    <dgm:pt modelId="{33EAB75C-059D-488F-8A8D-A41E3E3C0FB1}" type="sibTrans" cxnId="{BC138B9D-EFE7-46BB-98B7-81FFBD4DDAD8}">
      <dgm:prSet/>
      <dgm:spPr/>
      <dgm:t>
        <a:bodyPr/>
        <a:lstStyle/>
        <a:p>
          <a:endParaRPr lang="en-US"/>
        </a:p>
      </dgm:t>
    </dgm:pt>
    <dgm:pt modelId="{46BC107A-21DA-49D5-AA8A-3BCDE608B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Feature weights</a:t>
          </a:r>
        </a:p>
      </dgm:t>
    </dgm:pt>
    <dgm:pt modelId="{0450EDBB-1067-4FDB-A861-34AAF9EE2D37}" type="parTrans" cxnId="{D45C8B89-D31F-41AA-BE0D-78AAB4775D4B}">
      <dgm:prSet/>
      <dgm:spPr/>
      <dgm:t>
        <a:bodyPr/>
        <a:lstStyle/>
        <a:p>
          <a:endParaRPr lang="en-US"/>
        </a:p>
      </dgm:t>
    </dgm:pt>
    <dgm:pt modelId="{8488EC8E-3194-4DB9-90C5-C2D9885E96B4}" type="sibTrans" cxnId="{D45C8B89-D31F-41AA-BE0D-78AAB4775D4B}">
      <dgm:prSet/>
      <dgm:spPr/>
      <dgm:t>
        <a:bodyPr/>
        <a:lstStyle/>
        <a:p>
          <a:endParaRPr lang="en-US"/>
        </a:p>
      </dgm:t>
    </dgm:pt>
    <dgm:pt modelId="{45943B53-3987-434A-9EE9-214E2D3F54F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Coverage</a:t>
          </a:r>
        </a:p>
      </dgm:t>
    </dgm:pt>
    <dgm:pt modelId="{382DB550-444B-43DD-9D37-B405265714D9}" type="parTrans" cxnId="{599F3180-5C11-4BF1-993E-5D6916841F94}">
      <dgm:prSet/>
      <dgm:spPr/>
      <dgm:t>
        <a:bodyPr/>
        <a:lstStyle/>
        <a:p>
          <a:endParaRPr lang="en-US"/>
        </a:p>
      </dgm:t>
    </dgm:pt>
    <dgm:pt modelId="{96630F6C-9DE7-44F9-B215-097D0F5D1418}" type="sibTrans" cxnId="{599F3180-5C11-4BF1-993E-5D6916841F94}">
      <dgm:prSet/>
      <dgm:spPr/>
      <dgm:t>
        <a:bodyPr/>
        <a:lstStyle/>
        <a:p>
          <a:endParaRPr lang="en-US"/>
        </a:p>
      </dgm:t>
    </dgm:pt>
    <dgm:pt modelId="{A2142845-BAD7-4708-82BE-863061423E36}" type="pres">
      <dgm:prSet presAssocID="{8076EDFD-E346-4297-B2C1-48E97E6C65FD}" presName="root" presStyleCnt="0">
        <dgm:presLayoutVars>
          <dgm:dir/>
          <dgm:resizeHandles val="exact"/>
        </dgm:presLayoutVars>
      </dgm:prSet>
      <dgm:spPr/>
    </dgm:pt>
    <dgm:pt modelId="{FE8B82D7-0F2E-4AF3-AB25-F3CF73F94C16}" type="pres">
      <dgm:prSet presAssocID="{7BA5AF1F-5D7C-45CA-B288-45761D8CDCDA}" presName="compNode" presStyleCnt="0"/>
      <dgm:spPr/>
    </dgm:pt>
    <dgm:pt modelId="{908AC86A-3848-4B38-8146-3FDB38A05356}" type="pres">
      <dgm:prSet presAssocID="{7BA5AF1F-5D7C-45CA-B288-45761D8CDC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CC501-B467-42DB-9AAF-072225DEC15E}" type="pres">
      <dgm:prSet presAssocID="{7BA5AF1F-5D7C-45CA-B288-45761D8CDCDA}" presName="spaceRect" presStyleCnt="0"/>
      <dgm:spPr/>
    </dgm:pt>
    <dgm:pt modelId="{10191FE5-FD95-4C61-94DE-5C14411008E9}" type="pres">
      <dgm:prSet presAssocID="{7BA5AF1F-5D7C-45CA-B288-45761D8CDCDA}" presName="textRect" presStyleLbl="revTx" presStyleIdx="0" presStyleCnt="3" custLinFactX="7261" custLinFactY="-86966" custLinFactNeighborX="100000" custLinFactNeighborY="-100000">
        <dgm:presLayoutVars>
          <dgm:chMax val="1"/>
          <dgm:chPref val="1"/>
        </dgm:presLayoutVars>
      </dgm:prSet>
      <dgm:spPr/>
    </dgm:pt>
    <dgm:pt modelId="{D23CE159-DE01-49BE-85EE-EAD8685F75A6}" type="pres">
      <dgm:prSet presAssocID="{33EAB75C-059D-488F-8A8D-A41E3E3C0FB1}" presName="sibTrans" presStyleCnt="0"/>
      <dgm:spPr/>
    </dgm:pt>
    <dgm:pt modelId="{1B516A89-76FF-42C7-98CB-2B71427B9C4C}" type="pres">
      <dgm:prSet presAssocID="{46BC107A-21DA-49D5-AA8A-3BCDE608B997}" presName="compNode" presStyleCnt="0"/>
      <dgm:spPr/>
    </dgm:pt>
    <dgm:pt modelId="{7F951B5F-441A-4C76-BEEE-471E2A988B9B}" type="pres">
      <dgm:prSet presAssocID="{46BC107A-21DA-49D5-AA8A-3BCDE608B997}" presName="iconRect" presStyleLbl="node1" presStyleIdx="1" presStyleCnt="3" custLinFactX="-100000" custLinFactY="67906" custLinFactNeighborX="-156585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65D5EB6-E894-47E1-82D2-BBB44C6014A5}" type="pres">
      <dgm:prSet presAssocID="{46BC107A-21DA-49D5-AA8A-3BCDE608B997}" presName="spaceRect" presStyleCnt="0"/>
      <dgm:spPr/>
    </dgm:pt>
    <dgm:pt modelId="{599300EE-0B38-45FA-A0E2-F0C90978D0F3}" type="pres">
      <dgm:prSet presAssocID="{46BC107A-21DA-49D5-AA8A-3BCDE608B997}" presName="textRect" presStyleLbl="revTx" presStyleIdx="1" presStyleCnt="3" custLinFactNeighborX="-10095" custLinFactNeighborY="98728">
        <dgm:presLayoutVars>
          <dgm:chMax val="1"/>
          <dgm:chPref val="1"/>
        </dgm:presLayoutVars>
      </dgm:prSet>
      <dgm:spPr/>
    </dgm:pt>
    <dgm:pt modelId="{305D1E87-6C1C-45BC-BA60-675BE7853B98}" type="pres">
      <dgm:prSet presAssocID="{8488EC8E-3194-4DB9-90C5-C2D9885E96B4}" presName="sibTrans" presStyleCnt="0"/>
      <dgm:spPr/>
    </dgm:pt>
    <dgm:pt modelId="{9C6BD4B8-009E-4EF8-B25E-AD59FD2D773C}" type="pres">
      <dgm:prSet presAssocID="{45943B53-3987-434A-9EE9-214E2D3F54FF}" presName="compNode" presStyleCnt="0"/>
      <dgm:spPr/>
    </dgm:pt>
    <dgm:pt modelId="{29932407-1BA2-46BD-A9CD-872B8329B283}" type="pres">
      <dgm:prSet presAssocID="{45943B53-3987-434A-9EE9-214E2D3F54FF}" presName="iconRect" presStyleLbl="node1" presStyleIdx="2" presStyleCnt="3" custLinFactX="-21983" custLinFactNeighborX="-100000" custLinFactNeighborY="925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B5EF9ED-378F-4FE8-940A-8EB3190B0422}" type="pres">
      <dgm:prSet presAssocID="{45943B53-3987-434A-9EE9-214E2D3F54FF}" presName="spaceRect" presStyleCnt="0"/>
      <dgm:spPr/>
    </dgm:pt>
    <dgm:pt modelId="{91546327-0CEB-48A9-B1F8-A85E741679A7}" type="pres">
      <dgm:prSet presAssocID="{45943B53-3987-434A-9EE9-214E2D3F54FF}" presName="textRect" presStyleLbl="revTx" presStyleIdx="2" presStyleCnt="3" custLinFactNeighborX="48583" custLinFactNeighborY="-30908">
        <dgm:presLayoutVars>
          <dgm:chMax val="1"/>
          <dgm:chPref val="1"/>
        </dgm:presLayoutVars>
      </dgm:prSet>
      <dgm:spPr/>
    </dgm:pt>
  </dgm:ptLst>
  <dgm:cxnLst>
    <dgm:cxn modelId="{F6E88837-3995-764E-A234-34ED75900DD6}" type="presOf" srcId="{7BA5AF1F-5D7C-45CA-B288-45761D8CDCDA}" destId="{10191FE5-FD95-4C61-94DE-5C14411008E9}" srcOrd="0" destOrd="0" presId="urn:microsoft.com/office/officeart/2018/2/layout/IconLabelList"/>
    <dgm:cxn modelId="{B7854B44-E12B-8B4F-AB6D-D3AAA21926E3}" type="presOf" srcId="{45943B53-3987-434A-9EE9-214E2D3F54FF}" destId="{91546327-0CEB-48A9-B1F8-A85E741679A7}" srcOrd="0" destOrd="0" presId="urn:microsoft.com/office/officeart/2018/2/layout/IconLabelList"/>
    <dgm:cxn modelId="{BEF58B70-98D2-B743-8E59-F63799713BBD}" type="presOf" srcId="{46BC107A-21DA-49D5-AA8A-3BCDE608B997}" destId="{599300EE-0B38-45FA-A0E2-F0C90978D0F3}" srcOrd="0" destOrd="0" presId="urn:microsoft.com/office/officeart/2018/2/layout/IconLabelList"/>
    <dgm:cxn modelId="{599F3180-5C11-4BF1-993E-5D6916841F94}" srcId="{8076EDFD-E346-4297-B2C1-48E97E6C65FD}" destId="{45943B53-3987-434A-9EE9-214E2D3F54FF}" srcOrd="2" destOrd="0" parTransId="{382DB550-444B-43DD-9D37-B405265714D9}" sibTransId="{96630F6C-9DE7-44F9-B215-097D0F5D1418}"/>
    <dgm:cxn modelId="{D45C8B89-D31F-41AA-BE0D-78AAB4775D4B}" srcId="{8076EDFD-E346-4297-B2C1-48E97E6C65FD}" destId="{46BC107A-21DA-49D5-AA8A-3BCDE608B997}" srcOrd="1" destOrd="0" parTransId="{0450EDBB-1067-4FDB-A861-34AAF9EE2D37}" sibTransId="{8488EC8E-3194-4DB9-90C5-C2D9885E96B4}"/>
    <dgm:cxn modelId="{BC138B9D-EFE7-46BB-98B7-81FFBD4DDAD8}" srcId="{8076EDFD-E346-4297-B2C1-48E97E6C65FD}" destId="{7BA5AF1F-5D7C-45CA-B288-45761D8CDCDA}" srcOrd="0" destOrd="0" parTransId="{208B9C58-5A20-4A97-9ED5-B063EB9FFAEA}" sibTransId="{33EAB75C-059D-488F-8A8D-A41E3E3C0FB1}"/>
    <dgm:cxn modelId="{DD778DFD-43E1-0A46-8399-FC2E2B79BAE8}" type="presOf" srcId="{8076EDFD-E346-4297-B2C1-48E97E6C65FD}" destId="{A2142845-BAD7-4708-82BE-863061423E36}" srcOrd="0" destOrd="0" presId="urn:microsoft.com/office/officeart/2018/2/layout/IconLabelList"/>
    <dgm:cxn modelId="{512F4354-80D3-5145-B056-985E4D494D19}" type="presParOf" srcId="{A2142845-BAD7-4708-82BE-863061423E36}" destId="{FE8B82D7-0F2E-4AF3-AB25-F3CF73F94C16}" srcOrd="0" destOrd="0" presId="urn:microsoft.com/office/officeart/2018/2/layout/IconLabelList"/>
    <dgm:cxn modelId="{161220D5-D391-494A-9663-1385195E1FCD}" type="presParOf" srcId="{FE8B82D7-0F2E-4AF3-AB25-F3CF73F94C16}" destId="{908AC86A-3848-4B38-8146-3FDB38A05356}" srcOrd="0" destOrd="0" presId="urn:microsoft.com/office/officeart/2018/2/layout/IconLabelList"/>
    <dgm:cxn modelId="{27DBBA15-7A46-8F4A-8D8F-4C4DF4AD3DD0}" type="presParOf" srcId="{FE8B82D7-0F2E-4AF3-AB25-F3CF73F94C16}" destId="{B80CC501-B467-42DB-9AAF-072225DEC15E}" srcOrd="1" destOrd="0" presId="urn:microsoft.com/office/officeart/2018/2/layout/IconLabelList"/>
    <dgm:cxn modelId="{7F070C38-830E-9E4A-AEF6-AAF2740C72EF}" type="presParOf" srcId="{FE8B82D7-0F2E-4AF3-AB25-F3CF73F94C16}" destId="{10191FE5-FD95-4C61-94DE-5C14411008E9}" srcOrd="2" destOrd="0" presId="urn:microsoft.com/office/officeart/2018/2/layout/IconLabelList"/>
    <dgm:cxn modelId="{7BAC1857-189E-1542-BDC4-A3570FFBC519}" type="presParOf" srcId="{A2142845-BAD7-4708-82BE-863061423E36}" destId="{D23CE159-DE01-49BE-85EE-EAD8685F75A6}" srcOrd="1" destOrd="0" presId="urn:microsoft.com/office/officeart/2018/2/layout/IconLabelList"/>
    <dgm:cxn modelId="{D6BBB296-90B7-ED43-968B-204E363DA1D3}" type="presParOf" srcId="{A2142845-BAD7-4708-82BE-863061423E36}" destId="{1B516A89-76FF-42C7-98CB-2B71427B9C4C}" srcOrd="2" destOrd="0" presId="urn:microsoft.com/office/officeart/2018/2/layout/IconLabelList"/>
    <dgm:cxn modelId="{B90E6CA9-67CD-FA44-BC98-81980DA859F3}" type="presParOf" srcId="{1B516A89-76FF-42C7-98CB-2B71427B9C4C}" destId="{7F951B5F-441A-4C76-BEEE-471E2A988B9B}" srcOrd="0" destOrd="0" presId="urn:microsoft.com/office/officeart/2018/2/layout/IconLabelList"/>
    <dgm:cxn modelId="{A5E2D1C6-87E7-0842-887F-9E9719ED5CB5}" type="presParOf" srcId="{1B516A89-76FF-42C7-98CB-2B71427B9C4C}" destId="{365D5EB6-E894-47E1-82D2-BBB44C6014A5}" srcOrd="1" destOrd="0" presId="urn:microsoft.com/office/officeart/2018/2/layout/IconLabelList"/>
    <dgm:cxn modelId="{A7FB26A6-BC70-744D-975F-42980285560F}" type="presParOf" srcId="{1B516A89-76FF-42C7-98CB-2B71427B9C4C}" destId="{599300EE-0B38-45FA-A0E2-F0C90978D0F3}" srcOrd="2" destOrd="0" presId="urn:microsoft.com/office/officeart/2018/2/layout/IconLabelList"/>
    <dgm:cxn modelId="{DE6C2223-116E-344C-AE88-FCF60E608C6C}" type="presParOf" srcId="{A2142845-BAD7-4708-82BE-863061423E36}" destId="{305D1E87-6C1C-45BC-BA60-675BE7853B98}" srcOrd="3" destOrd="0" presId="urn:microsoft.com/office/officeart/2018/2/layout/IconLabelList"/>
    <dgm:cxn modelId="{F3D23F38-9DE3-6D41-8B37-84926250689B}" type="presParOf" srcId="{A2142845-BAD7-4708-82BE-863061423E36}" destId="{9C6BD4B8-009E-4EF8-B25E-AD59FD2D773C}" srcOrd="4" destOrd="0" presId="urn:microsoft.com/office/officeart/2018/2/layout/IconLabelList"/>
    <dgm:cxn modelId="{8259C8D2-0A51-9A4B-B6BB-0A4EC2244289}" type="presParOf" srcId="{9C6BD4B8-009E-4EF8-B25E-AD59FD2D773C}" destId="{29932407-1BA2-46BD-A9CD-872B8329B283}" srcOrd="0" destOrd="0" presId="urn:microsoft.com/office/officeart/2018/2/layout/IconLabelList"/>
    <dgm:cxn modelId="{49BD41F6-9F2A-A044-BB39-73AC0B51D9EC}" type="presParOf" srcId="{9C6BD4B8-009E-4EF8-B25E-AD59FD2D773C}" destId="{2B5EF9ED-378F-4FE8-940A-8EB3190B0422}" srcOrd="1" destOrd="0" presId="urn:microsoft.com/office/officeart/2018/2/layout/IconLabelList"/>
    <dgm:cxn modelId="{D08C199F-A189-924B-99B5-8FAA947687A3}" type="presParOf" srcId="{9C6BD4B8-009E-4EF8-B25E-AD59FD2D773C}" destId="{91546327-0CEB-48A9-B1F8-A85E741679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AC86A-3848-4B38-8146-3FDB38A0535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91FE5-FD95-4C61-94DE-5C14411008E9}">
      <dsp:nvSpPr>
        <dsp:cNvPr id="0" name=""/>
        <dsp:cNvSpPr/>
      </dsp:nvSpPr>
      <dsp:spPr>
        <a:xfrm>
          <a:off x="3216840" y="541082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Impurity</a:t>
          </a:r>
        </a:p>
      </dsp:txBody>
      <dsp:txXfrm>
        <a:off x="3216840" y="541082"/>
        <a:ext cx="2683800" cy="720000"/>
      </dsp:txXfrm>
    </dsp:sp>
    <dsp:sp modelId="{7F951B5F-441A-4C76-BEEE-471E2A988B9B}">
      <dsp:nvSpPr>
        <dsp:cNvPr id="0" name=""/>
        <dsp:cNvSpPr/>
      </dsp:nvSpPr>
      <dsp:spPr>
        <a:xfrm>
          <a:off x="1130876" y="2354220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300EE-0B38-45FA-A0E2-F0C90978D0F3}">
      <dsp:nvSpPr>
        <dsp:cNvPr id="0" name=""/>
        <dsp:cNvSpPr/>
      </dsp:nvSpPr>
      <dsp:spPr>
        <a:xfrm>
          <a:off x="3220704" y="2598079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Feature weights</a:t>
          </a:r>
        </a:p>
      </dsp:txBody>
      <dsp:txXfrm>
        <a:off x="3220704" y="2598079"/>
        <a:ext cx="2683800" cy="720000"/>
      </dsp:txXfrm>
    </dsp:sp>
    <dsp:sp modelId="{29932407-1BA2-46BD-A9CD-872B8329B283}">
      <dsp:nvSpPr>
        <dsp:cNvPr id="0" name=""/>
        <dsp:cNvSpPr/>
      </dsp:nvSpPr>
      <dsp:spPr>
        <a:xfrm>
          <a:off x="1179745" y="4395791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46327-0CEB-48A9-B1F8-A85E741679A7}">
      <dsp:nvSpPr>
        <dsp:cNvPr id="0" name=""/>
        <dsp:cNvSpPr/>
      </dsp:nvSpPr>
      <dsp:spPr>
        <a:xfrm>
          <a:off x="3218772" y="4616486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Coverage</a:t>
          </a:r>
        </a:p>
      </dsp:txBody>
      <dsp:txXfrm>
        <a:off x="3218772" y="4616486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5B5-72A9-CC41-A3F5-07022E38D6E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CE2B3-84BE-1E4E-AE4A-BFA2B806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8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gain method that is most commonly used tends to overinflate the importance of continuous features or categorical features with many levels. This happens because of the nature of how a decision tree is being built by finding the optimal split. A continuous variable has many more options to be chosen for a split. And testing more split points means there is a higher probability of finding a split that purely by chance happens to predict the dependent variable well. There is a study in 2018 that showed how a random variable is more important than the number of bedrooms for predicting apartment prices in 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12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2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9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0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3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7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40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global surrogate model is an interpretable model that is trained to approximate the predictions of a black box model. We can draw conclusions about the black box model by interpreting the surrogate model. Solving machine learning interpretability by using more machine learning!</a:t>
            </a:r>
          </a:p>
          <a:p>
            <a:r>
              <a:rPr lang="en-US" dirty="0"/>
              <a:t>Train a black box model</a:t>
            </a:r>
          </a:p>
          <a:p>
            <a:r>
              <a:rPr lang="en-US" dirty="0"/>
              <a:t>Choose an interpretable white box model (surrogate)</a:t>
            </a:r>
          </a:p>
          <a:p>
            <a:r>
              <a:rPr lang="en-US" dirty="0"/>
              <a:t>Train the interpretable model on the original dataset and its predictions</a:t>
            </a:r>
          </a:p>
          <a:p>
            <a:r>
              <a:rPr lang="en-US" dirty="0"/>
              <a:t>Measure how well the surrogate model replicates the prediction of the black box model</a:t>
            </a:r>
          </a:p>
          <a:p>
            <a:r>
              <a:rPr lang="en-US" dirty="0"/>
              <a:t>Interpret the surrogate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6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6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25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5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8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4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1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1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47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2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42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6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DA7-C7C0-B344-B6A4-5BBDB13F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04A2F-CE07-B746-85AD-DCB82D87F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69FE-0443-2C4F-884D-B81C2638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FEB-93DC-A248-99EE-3AB92F01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C263-ED0F-BE4B-968D-1A8C5236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C765-BA33-FE48-BA35-56D6F9BB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DD8F-EA09-244B-9699-27D4EB0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D2B0-218A-7941-8028-8BD5114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682A-1E62-D64C-809C-7B61358C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9BD3-6B3C-B749-9D86-3A6B9263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683F5-DF59-E049-8C8E-4FE506897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12A6-807E-CC41-BE2D-01634693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A5AE-D728-C147-AE94-997C8EEF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C6E2-8E9B-874A-85BF-39F3A136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9E5A-D69A-7543-B9D1-F2CCECF0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608-5898-1F4D-A0E2-E3C2A414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0882-A420-134E-9B9D-E7A005C9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4F55-1F5C-DD4A-B5CD-43ACC3D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E4AB-46D9-0E44-8A0C-9D13444E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11D63-642A-B04F-B5A2-70A857B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C88D-A75E-2543-9D20-96D4D88C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49E8-CCBE-BE4E-8850-81E5A19C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0AFA-C169-2A4C-8930-0ACC18EF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AB99E-B625-0E43-9ED5-200DF436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AAC5-7F99-E74D-8743-625632D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B1C-4611-5E4E-B595-88686E63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6328-C8DE-E741-AAEE-2AD0E703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637A-B910-F648-89BE-5696B9301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57DF-3CFE-4647-9DCF-83B933A6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9D3C7-554C-954C-B403-EA425EA9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12CE-8A50-F749-9159-1B241EAE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3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3C96-1193-0E41-8D73-A825306E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D7DF6-C9BB-2041-8A70-B172EC4B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BAEC-A62C-E347-A95E-8127C3BC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612A8-CB7E-184B-A4E8-9F89F3512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0790D-C175-4C4F-9DA3-F4BB9D571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400D1-1750-9C47-8F5F-2881DEB3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185BC-9FC4-D243-97EA-A3007FF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072B5-A7C9-7F4F-802A-D0CC44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9566-0842-E146-B820-D69371BA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95B48-2E2D-8448-889C-63511B8F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E26B3-A578-D745-9417-405E27E4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30B41-4322-074E-9D5C-5DB20E6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E547B-93FC-EB48-BFC1-92C43920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16A9E-CAF9-0748-A37A-5C75DE33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0BE-B345-7F43-A888-37677F5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F839-E1C4-0045-ABE3-8732910B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8FAF-4C51-E546-8C68-C42A9C81A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B4CF-E074-4D41-B646-A3537588B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43EC0-D536-454A-BC25-8E22E6A3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E50B5-A8B3-D34F-B893-C1A6784F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B51B-EC29-5647-86DB-8CF61AFA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A33-506B-8045-B4B2-DF247C1E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1836-F55F-9A4A-9E4F-8AFEE9948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4C9B8-EF28-CE4E-AB6D-BEC4A8C7E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FE507-A1F1-9544-B2D5-AF1A09B7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C92B4-D653-EF4F-9DF1-34BC5CEF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DCCC-9C1C-5E46-AE49-5F1A12A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6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AA0A0-C9AA-0A4D-BF94-DAC1EFC2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D49F-9F06-7F44-8A09-FC076D47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51D9-FD15-0B4D-A0D8-6C99D032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F109-E187-4E4B-9434-E7C745A1161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0910-4CD1-634A-9D86-278AE085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D425-810E-6E4F-98B2-97E94837F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14797-9C27-3541-B06F-EB41D33635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762" y="6365018"/>
            <a:ext cx="1334037" cy="3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573-ribeiroA.pdf" TargetMode="Externa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087-1EEF-594F-94B2-18A450879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Interpreting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788B-B76B-5F4A-9B98-BE220249E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Pointwise Learning to Rank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49A2-1B3F-8342-9115-D935022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29" y="4088431"/>
            <a:ext cx="5644141" cy="1508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EF60A-F960-0A45-ACBD-84D2C93FC3F1}"/>
              </a:ext>
            </a:extLst>
          </p:cNvPr>
          <p:cNvSpPr/>
          <p:nvPr/>
        </p:nvSpPr>
        <p:spPr>
          <a:xfrm>
            <a:off x="8771467" y="5926667"/>
            <a:ext cx="3420533" cy="931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05549-16F4-964D-B3CB-28C811D66441}"/>
              </a:ext>
            </a:extLst>
          </p:cNvPr>
          <p:cNvGrpSpPr/>
          <p:nvPr/>
        </p:nvGrpSpPr>
        <p:grpSpPr>
          <a:xfrm>
            <a:off x="5344606" y="2959985"/>
            <a:ext cx="6093142" cy="3303181"/>
            <a:chOff x="5259941" y="3264785"/>
            <a:chExt cx="6093142" cy="33031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E018A0-4380-B34D-8D51-01354D1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941" y="3264785"/>
              <a:ext cx="6025409" cy="24402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64ED6-5DDF-6541-93FE-85F5DC96F678}"/>
                </a:ext>
              </a:extLst>
            </p:cNvPr>
            <p:cNvSpPr txBox="1"/>
            <p:nvPr/>
          </p:nvSpPr>
          <p:spPr>
            <a:xfrm>
              <a:off x="8205255" y="6044746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IVs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97997-2A96-B344-AA70-EDDE293A7BB0}"/>
                </a:ext>
              </a:extLst>
            </p:cNvPr>
            <p:cNvSpPr txBox="1"/>
            <p:nvPr/>
          </p:nvSpPr>
          <p:spPr>
            <a:xfrm>
              <a:off x="10173212" y="6029117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DV</a:t>
              </a:r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3B6E7D50-7C0C-9A4F-A0E9-3D9869EF2415}"/>
                </a:ext>
              </a:extLst>
            </p:cNvPr>
            <p:cNvSpPr/>
            <p:nvPr/>
          </p:nvSpPr>
          <p:spPr>
            <a:xfrm rot="16200000">
              <a:off x="10533798" y="5481639"/>
              <a:ext cx="427704" cy="919198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B6833D8-E494-EF43-A5E3-CDE25309BD78}"/>
                </a:ext>
              </a:extLst>
            </p:cNvPr>
            <p:cNvSpPr/>
            <p:nvPr/>
          </p:nvSpPr>
          <p:spPr>
            <a:xfrm rot="16200000">
              <a:off x="8554135" y="4456425"/>
              <a:ext cx="427705" cy="3006547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04E471-DC44-1746-B9B4-A2E8418F2AD7}"/>
              </a:ext>
            </a:extLst>
          </p:cNvPr>
          <p:cNvSpPr txBox="1"/>
          <p:nvPr/>
        </p:nvSpPr>
        <p:spPr>
          <a:xfrm>
            <a:off x="4957930" y="762902"/>
            <a:ext cx="6412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Predict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of a hotel booking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Sort</a:t>
            </a:r>
            <a:r>
              <a:rPr lang="en-US" sz="2000" dirty="0">
                <a:latin typeface="Avenir Book" panose="02000503020000020003" pitchFamily="2" charset="0"/>
              </a:rPr>
              <a:t> the hotels per search based on the predicted probability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The hotel with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highest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will be recommended at the top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5A51F-CD64-F845-9123-E22604B0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76" y="2277961"/>
            <a:ext cx="3805321" cy="253492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100 thousand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Pointwise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Model specific feature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Given a tree based model provides a rank of the features</a:t>
            </a:r>
          </a:p>
        </p:txBody>
      </p:sp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4C74E289-3791-4C47-B8D8-44B38E350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4993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explained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FC90C-AE21-9D4C-8BFB-E2EEEEE0BC65}"/>
              </a:ext>
            </a:extLst>
          </p:cNvPr>
          <p:cNvSpPr/>
          <p:nvPr/>
        </p:nvSpPr>
        <p:spPr>
          <a:xfrm>
            <a:off x="5098609" y="550339"/>
            <a:ext cx="660929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Decrease in node impurity weighted by the probability of reaching that node</a:t>
            </a:r>
          </a:p>
          <a:p>
            <a:br>
              <a:rPr lang="en-US" baseline="-25000" dirty="0"/>
            </a:br>
            <a:endParaRPr lang="en-US" baseline="-25000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30912" y="5233968"/>
            <a:ext cx="6609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Decrease in node impurity: I=G</a:t>
            </a:r>
            <a:r>
              <a:rPr lang="en-US" sz="1600" baseline="-25000" dirty="0">
                <a:latin typeface="Avenir Book" panose="02000503020000020003" pitchFamily="2" charset="0"/>
              </a:rPr>
              <a:t>parent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Weighted feature importance: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Distance: (100/100) * 0.23 = 0.23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User bookings: (65/100) * 0.08 + (60/100) * 0.009 = 0.057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E6DC-9C8C-054A-8161-02DCC48D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7" y="1422809"/>
            <a:ext cx="5301060" cy="35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is biased towards continuous variables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98609" y="721430"/>
            <a:ext cx="6609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Each time a break point is selected in a variable, every level of the variable is tested to find the best break point</a:t>
            </a:r>
          </a:p>
          <a:p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Continuous or high cardinality variables will have </a:t>
            </a:r>
            <a:r>
              <a:rPr lang="en-US" sz="3200" i="1" dirty="0">
                <a:latin typeface="Avenir Book" panose="02000503020000020003" pitchFamily="2" charset="0"/>
              </a:rPr>
              <a:t>many more</a:t>
            </a:r>
            <a:r>
              <a:rPr lang="en-US" sz="3200" dirty="0">
                <a:latin typeface="Avenir Book" panose="02000503020000020003" pitchFamily="2" charset="0"/>
              </a:rPr>
              <a:t> split points, which results in the “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multiple testing</a:t>
            </a:r>
            <a:r>
              <a:rPr lang="en-US" sz="3200" dirty="0">
                <a:latin typeface="Avenir Book" panose="02000503020000020003" pitchFamily="2" charset="0"/>
              </a:rPr>
              <a:t>” problem </a:t>
            </a:r>
          </a:p>
        </p:txBody>
      </p:sp>
    </p:spTree>
    <p:extLst>
      <p:ext uri="{BB962C8B-B14F-4D97-AF65-F5344CB8AC3E}">
        <p14:creationId xmlns:p14="http://schemas.microsoft.com/office/powerpoint/2010/main" val="5675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impurity feature importance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ED8D8-1679-4F40-A5C3-3A38EEA8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8" y="1012004"/>
            <a:ext cx="674410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Model specific feature importance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copy of the train and the test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random uniformly distributed variable with minimum 0 and maximum 100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Retrain the same Random Forest model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variable importance and compare with the initial results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If you have time repeat with a random binary variable </a:t>
            </a:r>
          </a:p>
          <a:p>
            <a:pPr algn="l"/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70DD9C-0927-CE4B-BDEA-A2F0AA7D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4" y="2263575"/>
            <a:ext cx="5616615" cy="39115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Bias towards continuous variables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82D4347-A106-D042-9259-84802CFC533A}"/>
              </a:ext>
            </a:extLst>
          </p:cNvPr>
          <p:cNvSpPr/>
          <p:nvPr/>
        </p:nvSpPr>
        <p:spPr>
          <a:xfrm>
            <a:off x="6146799" y="4890463"/>
            <a:ext cx="1792637" cy="297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85A6-29AF-EA44-A7A3-82DBB212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" y="2371252"/>
            <a:ext cx="5203503" cy="3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Use with caution! 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27F2C43-B177-4749-B278-18EF21B84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327" y="4482997"/>
            <a:ext cx="642492" cy="642492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5EE7A5A2-7726-334C-9A5A-C71FB72CA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5430" y="1716246"/>
            <a:ext cx="642492" cy="64249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238F7A4-EDA4-924D-AD94-1ADEE1686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754" y="5355352"/>
            <a:ext cx="642492" cy="64249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18D8F72-775D-AD44-BF0B-6BCD3754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081" y="3598364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Shapley Values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venir Book" panose="02000503020000020003" pitchFamily="2" charset="0"/>
              </a:rPr>
              <a:t>What sparks joy for 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19EA06-E015-B24E-88CA-40198E132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2023" y="2511827"/>
            <a:ext cx="4482167" cy="37426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6DAE179-1962-4E4D-A302-F6E4EAAA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8" y="2511827"/>
            <a:ext cx="5036341" cy="38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Estimate the contribution for each player / feature </a:t>
            </a:r>
            <a: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 regression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8C112D-B462-E54D-97C3-78F5A029734A}"/>
              </a:ext>
            </a:extLst>
          </p:cNvPr>
          <p:cNvSpPr txBox="1">
            <a:spLocks/>
          </p:cNvSpPr>
          <p:nvPr/>
        </p:nvSpPr>
        <p:spPr>
          <a:xfrm>
            <a:off x="4865105" y="542563"/>
            <a:ext cx="7223563" cy="537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Imagine we have only 3 features A, B and C, to estimate their Shapley values we need to make a prediction by using all combinations of using only 1 feature, a combination of 2 or all 3 features (in total 7 predictions). For example:</a:t>
            </a: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The Shapley value of B is the average of its marginal contributions across all differently sized subgroups and in our example it is equal to 5 = [4(individual output) + 6(average contribution to subgroups of size two) + 5] / 3</a:t>
            </a:r>
          </a:p>
          <a:p>
            <a:pPr algn="l">
              <a:lnSpc>
                <a:spcPct val="120000"/>
              </a:lnSpc>
            </a:pPr>
            <a:endParaRPr lang="en-US" sz="110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FF751-BF7B-784E-856F-B0CB9961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77" y="1922229"/>
            <a:ext cx="7227391" cy="30135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8EA1DC-187A-0749-B188-5AA5C0F536AD}"/>
              </a:ext>
            </a:extLst>
          </p:cNvPr>
          <p:cNvSpPr/>
          <p:nvPr/>
        </p:nvSpPr>
        <p:spPr>
          <a:xfrm>
            <a:off x="4970530" y="3358910"/>
            <a:ext cx="7118138" cy="85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F118B-5216-5C49-AF17-B1AE4EFEE504}"/>
              </a:ext>
            </a:extLst>
          </p:cNvPr>
          <p:cNvSpPr/>
          <p:nvPr/>
        </p:nvSpPr>
        <p:spPr>
          <a:xfrm>
            <a:off x="4970530" y="4216400"/>
            <a:ext cx="711813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D1D94E-A616-2D46-8FBF-F7987B98C890}"/>
              </a:ext>
            </a:extLst>
          </p:cNvPr>
          <p:cNvSpPr/>
          <p:nvPr/>
        </p:nvSpPr>
        <p:spPr>
          <a:xfrm>
            <a:off x="6115564" y="4509866"/>
            <a:ext cx="6261100" cy="368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DC8C0-19CD-BD4C-A9FD-EAC6256D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Innovative method for estimating Shapley Values applied to big data</a:t>
            </a:r>
          </a:p>
        </p:txBody>
      </p:sp>
      <p:pic>
        <p:nvPicPr>
          <p:cNvPr id="8" name="Content Placeholder 7" descr="Globe">
            <a:extLst>
              <a:ext uri="{FF2B5EF4-FFF2-40B4-BE49-F238E27FC236}">
                <a16:creationId xmlns:a16="http://schemas.microsoft.com/office/drawing/2014/main" id="{5368C77F-2228-4249-9351-D5430B3D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050" y="5098662"/>
            <a:ext cx="708750" cy="708750"/>
          </a:xfrm>
        </p:spPr>
      </p:pic>
      <p:sp>
        <p:nvSpPr>
          <p:cNvPr id="6" name="Rectangle 5" descr="Presentation with Checklist">
            <a:extLst>
              <a:ext uri="{FF2B5EF4-FFF2-40B4-BE49-F238E27FC236}">
                <a16:creationId xmlns:a16="http://schemas.microsoft.com/office/drawing/2014/main" id="{87EFBCC2-D9FF-3E49-B66A-632FB0CF573C}"/>
              </a:ext>
            </a:extLst>
          </p:cNvPr>
          <p:cNvSpPr/>
          <p:nvPr/>
        </p:nvSpPr>
        <p:spPr>
          <a:xfrm>
            <a:off x="5438050" y="1050588"/>
            <a:ext cx="708750" cy="70875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Light Bulb and Gear">
            <a:extLst>
              <a:ext uri="{FF2B5EF4-FFF2-40B4-BE49-F238E27FC236}">
                <a16:creationId xmlns:a16="http://schemas.microsoft.com/office/drawing/2014/main" id="{3D8B4E88-A587-124E-BA5B-CB1E16268FBC}"/>
              </a:ext>
            </a:extLst>
          </p:cNvPr>
          <p:cNvSpPr/>
          <p:nvPr/>
        </p:nvSpPr>
        <p:spPr>
          <a:xfrm>
            <a:off x="5438050" y="3023212"/>
            <a:ext cx="708750" cy="70875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619ED-F8DB-CA41-92A4-39B58A7E73D6}"/>
              </a:ext>
            </a:extLst>
          </p:cNvPr>
          <p:cNvSpPr txBox="1"/>
          <p:nvPr/>
        </p:nvSpPr>
        <p:spPr>
          <a:xfrm>
            <a:off x="6366934" y="851345"/>
            <a:ext cx="55710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Estimate the Shapley Values for all features for all possible combinations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local prediction, the goal is to explain the difference between the average prediction and an individual 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global feature importance is the mean absolute value of all individual Shapley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Local explanation based on Shapley Values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 == </a:t>
            </a:r>
            <a:b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“3d11ba8b-7547-4dbd-802a-6e98ddaca1cf”)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E029-ABD1-764C-B1C9-34DBD9F4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9" y="1037404"/>
            <a:ext cx="6205108" cy="510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7940792" y="53304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</p:spTree>
    <p:extLst>
      <p:ext uri="{BB962C8B-B14F-4D97-AF65-F5344CB8AC3E}">
        <p14:creationId xmlns:p14="http://schemas.microsoft.com/office/powerpoint/2010/main" val="143422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Recommendations for similar users are based on the same features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625184"/>
            <a:ext cx="5455917" cy="360090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FB5DD64-4B41-7843-BCE5-EA4F72F5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6836"/>
            <a:ext cx="5455917" cy="3600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5C28FF-F29D-B647-AA7B-EEFCCC76AC74}"/>
              </a:ext>
            </a:extLst>
          </p:cNvPr>
          <p:cNvSpPr txBox="1"/>
          <p:nvPr/>
        </p:nvSpPr>
        <p:spPr>
          <a:xfrm>
            <a:off x="2455334" y="2273207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6EAC5-7610-B54E-A70B-2B90DD55360E}"/>
              </a:ext>
            </a:extLst>
          </p:cNvPr>
          <p:cNvSpPr txBox="1"/>
          <p:nvPr/>
        </p:nvSpPr>
        <p:spPr>
          <a:xfrm>
            <a:off x="8743063" y="219024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</p:spTree>
    <p:extLst>
      <p:ext uri="{BB962C8B-B14F-4D97-AF65-F5344CB8AC3E}">
        <p14:creationId xmlns:p14="http://schemas.microsoft.com/office/powerpoint/2010/main" val="28631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Predictions for similar users are based on the same features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0A18F-C410-924E-B2AE-ED0B9CC23057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2AA21-66B1-D24D-A56C-5D02230D0626}"/>
              </a:ext>
            </a:extLst>
          </p:cNvPr>
          <p:cNvGrpSpPr/>
          <p:nvPr/>
        </p:nvGrpSpPr>
        <p:grpSpPr>
          <a:xfrm>
            <a:off x="6211624" y="2773459"/>
            <a:ext cx="5145535" cy="2980491"/>
            <a:chOff x="6211624" y="2773459"/>
            <a:chExt cx="5145535" cy="29804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0CD316-5D23-6D47-B9B8-0F62F323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19" y="2773459"/>
              <a:ext cx="5071220" cy="13333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0D0FA0-D23E-1449-B661-27D8EDF4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1624" y="4830392"/>
              <a:ext cx="5145535" cy="923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50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3DDDE3-40AF-6148-B016-86093013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596836"/>
            <a:ext cx="5455917" cy="360090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882" y="2596836"/>
            <a:ext cx="5455917" cy="3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Ariel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22A46-79B6-F049-B17C-44FD258DA31A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C14922-73C5-854C-BF09-7408A94B8EEB}"/>
              </a:ext>
            </a:extLst>
          </p:cNvPr>
          <p:cNvGrpSpPr/>
          <p:nvPr/>
        </p:nvGrpSpPr>
        <p:grpSpPr>
          <a:xfrm>
            <a:off x="6291719" y="2782192"/>
            <a:ext cx="5437876" cy="2662922"/>
            <a:chOff x="6291719" y="2782192"/>
            <a:chExt cx="5437876" cy="26629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FC2CD-5733-1240-95EB-7E191B09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7291" y="4920099"/>
              <a:ext cx="5392304" cy="5250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5148C-6EF0-C94D-B9D3-C254B3E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1719" y="2782192"/>
              <a:ext cx="5392304" cy="1377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8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3600" dirty="0">
                <a:latin typeface="Avenir Book" panose="02000503020000020003" pitchFamily="2" charset="0"/>
              </a:rPr>
              <a:t>Look at a few searches for which the top predicted hotel was not booked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Chose a search for which the top predicted hotel was not booked. I suggest choosing a search that has relatively high predicted probability of the top recommended hotel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mispredicted_hotels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, set the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correctly_predicted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=“no”)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subset </a:t>
            </a:r>
            <a:r>
              <a:rPr lang="en-US" dirty="0" err="1">
                <a:latin typeface="Avenir Book" panose="02000503020000020003" pitchFamily="2" charset="0"/>
              </a:rPr>
              <a:t>dataframe</a:t>
            </a:r>
            <a:r>
              <a:rPr lang="en-US" dirty="0">
                <a:latin typeface="Avenir Book" panose="02000503020000020003" pitchFamily="2" charset="0"/>
              </a:rPr>
              <a:t> that contains only this search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top recommended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the_recommended_one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top recommended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booked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the_booked_one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booked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Compare the Shapley Values of the booked hotel and the recommended one, what recommendations would you make if you are to improve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84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“c1657667-466b-4b1c-a627-aec3fe1fb7d8”)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536E0B-E1D6-844C-8AC7-9550FBB2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82" y="2604559"/>
            <a:ext cx="5151580" cy="425344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8B8E673-38CE-1543-98F6-83EE1204A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243" y="2522841"/>
            <a:ext cx="5291227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349117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738334" y="5120197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108AC4-2712-384A-9804-4F2FC49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63" y="2435224"/>
            <a:ext cx="5291227" cy="4347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81FE4-E6C3-9C4D-8647-D4A427B53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8" y="2506661"/>
            <a:ext cx="5304102" cy="4351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90851c82-fb74-4f91-9542-8757e2ff68aa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670850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09547" y="5687729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8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Why machine learning interpretability matters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Having better interpretability will lead to higher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adoption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Building interpretable models will help us reduce machine learning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bias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Regulations</a:t>
            </a:r>
            <a:r>
              <a:rPr lang="en-US" dirty="0">
                <a:latin typeface="Avenir Book" panose="02000503020000020003" pitchFamily="2" charset="0"/>
              </a:rPr>
              <a:t> - GDPR: “Fully automated decisions must be explainable”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81749-ED9C-3F47-A43E-BDC22B4D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87" y="3541646"/>
            <a:ext cx="3183603" cy="31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443A1A-2794-9C4F-A692-8164EAB1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52" y="2427624"/>
            <a:ext cx="5788518" cy="39707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At global level having a loyalty is very important 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10317" y="3962401"/>
            <a:ext cx="1922483" cy="44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D1804D7-2C2A-8A4E-B4E6-A2D4057C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4847" y="2267798"/>
            <a:ext cx="5073526" cy="4351338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978CF6-08F7-7E43-BE04-814A9627D319}"/>
              </a:ext>
            </a:extLst>
          </p:cNvPr>
          <p:cNvSpPr/>
          <p:nvPr/>
        </p:nvSpPr>
        <p:spPr>
          <a:xfrm>
            <a:off x="752984" y="3046195"/>
            <a:ext cx="4343951" cy="416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Interpret with caution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B7C95DE4-2249-FB40-9833-D187ABC0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29" y="4503255"/>
            <a:ext cx="583690" cy="58369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Surrogate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Global surrogate model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887502" y="470925"/>
            <a:ext cx="64638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a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the interpretable model (surrogate) on the predictions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Measure how well the surrogate model replicates the prediction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Interpret the surrogate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5" name="Graphic 4" descr="Box">
            <a:extLst>
              <a:ext uri="{FF2B5EF4-FFF2-40B4-BE49-F238E27FC236}">
                <a16:creationId xmlns:a16="http://schemas.microsoft.com/office/drawing/2014/main" id="{00275E71-A510-BF43-803C-A7EC5CF5C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473" y="1010494"/>
            <a:ext cx="914400" cy="914400"/>
          </a:xfrm>
          <a:prstGeom prst="rect">
            <a:avLst/>
          </a:prstGeom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179D0AFF-DE70-D444-8C55-C57E629E9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8473" y="2311114"/>
            <a:ext cx="914400" cy="914400"/>
          </a:xfrm>
          <a:prstGeom prst="rect">
            <a:avLst/>
          </a:prstGeom>
        </p:spPr>
      </p:pic>
      <p:pic>
        <p:nvPicPr>
          <p:cNvPr id="16" name="Graphic 15" descr="Checklist RTL">
            <a:extLst>
              <a:ext uri="{FF2B5EF4-FFF2-40B4-BE49-F238E27FC236}">
                <a16:creationId xmlns:a16="http://schemas.microsoft.com/office/drawing/2014/main" id="{7C4527DD-92EE-0843-B954-AE07AFB58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6169" y="3916185"/>
            <a:ext cx="914400" cy="914400"/>
          </a:xfrm>
          <a:prstGeom prst="rect">
            <a:avLst/>
          </a:prstGeom>
        </p:spPr>
      </p:pic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790CCF0D-2DE0-5046-8F3A-162692C8C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3805" y="5390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A decision tree with depth 2 fails to approximate the random forest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6902738" y="365673"/>
            <a:ext cx="38160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Decision Tree for</a:t>
            </a:r>
          </a:p>
          <a:p>
            <a:r>
              <a:rPr lang="en-US" dirty="0">
                <a:latin typeface="Avenir Book" panose="02000503020000020003" pitchFamily="2" charset="0"/>
              </a:rPr>
              <a:t>Approximating Random Forest </a:t>
            </a:r>
            <a:r>
              <a:rPr lang="en-US" sz="1000" dirty="0">
                <a:latin typeface="Avenir Book" panose="02000503020000020003" pitchFamily="2" charset="0"/>
              </a:rPr>
              <a:t>(</a:t>
            </a:r>
            <a:r>
              <a:rPr lang="en-US" sz="1000" dirty="0" err="1">
                <a:latin typeface="Avenir Book" panose="02000503020000020003" pitchFamily="2" charset="0"/>
              </a:rPr>
              <a:t>Rsq</a:t>
            </a:r>
            <a:r>
              <a:rPr lang="en-US" sz="10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8842E-8C8F-444E-8551-BB2DDE12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30" y="1177640"/>
            <a:ext cx="6061274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02873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Based on the global surrogate method distance is not amongst the top features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399B7D-694D-964E-907C-E7366343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6" y="2645965"/>
            <a:ext cx="4666594" cy="3827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97229-DBC9-2F4A-9BE2-4C4760CF8938}"/>
              </a:ext>
            </a:extLst>
          </p:cNvPr>
          <p:cNvSpPr txBox="1"/>
          <p:nvPr/>
        </p:nvSpPr>
        <p:spPr>
          <a:xfrm>
            <a:off x="1636479" y="2262205"/>
            <a:ext cx="381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Global Surrogate Model (</a:t>
            </a:r>
            <a:r>
              <a:rPr lang="en-US" sz="1200" dirty="0" err="1">
                <a:latin typeface="Avenir Book" panose="02000503020000020003" pitchFamily="2" charset="0"/>
              </a:rPr>
              <a:t>Rsq</a:t>
            </a:r>
            <a:r>
              <a:rPr lang="en-US" sz="12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AEE78F2-7318-0645-A4AA-61136E219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2679" y="2283833"/>
            <a:ext cx="5073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Local Interpretable Model-Agnostic Explanations (LIME)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244038" y="670918"/>
            <a:ext cx="71867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Select the point which you want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Get the predictions for a few other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Weight the new samples according to their proximity to the instance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Train a weighted, interpretable model on the new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3CB2B-4357-DB45-8D7F-70B85342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08" y="3661827"/>
            <a:ext cx="4449730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top two features are the same based on the LIME and the Shapley Values methods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“3d11ba8b-7547-4dbd-802a-6e98ddaca1cf”)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127059" y="2217221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826774-AF17-034D-ABC1-F15383F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27" y="2586553"/>
            <a:ext cx="4654148" cy="382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345D3-EE67-CD45-9B99-1CC21218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2" y="2645965"/>
            <a:ext cx="4654148" cy="383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1832165" y="2276633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6821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LIME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2800" dirty="0">
                <a:latin typeface="Avenir Book" panose="02000503020000020003" pitchFamily="2" charset="0"/>
              </a:rPr>
              <a:t>Compare LIME explanations with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one of the </a:t>
            </a:r>
            <a:r>
              <a:rPr lang="en-US" dirty="0" err="1">
                <a:latin typeface="Avenir Book" panose="02000503020000020003" pitchFamily="2" charset="0"/>
              </a:rPr>
              <a:t>mispredicted</a:t>
            </a:r>
            <a:r>
              <a:rPr lang="en-US" dirty="0">
                <a:latin typeface="Avenir Book" panose="02000503020000020003" pitchFamily="2" charset="0"/>
              </a:rPr>
              <a:t>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the actually booked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</p:txBody>
      </p:sp>
    </p:spTree>
    <p:extLst>
      <p:ext uri="{BB962C8B-B14F-4D97-AF65-F5344CB8AC3E}">
        <p14:creationId xmlns:p14="http://schemas.microsoft.com/office/powerpoint/2010/main" val="64398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hotel we have predicted at the top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35265-210B-EE4E-923E-65A08C16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7" y="2586553"/>
            <a:ext cx="7840130" cy="40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Machine learning interpretability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2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mispredicted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hotel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E5739-662D-AF42-9DC3-9D76CB84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78" y="2611412"/>
            <a:ext cx="7840129" cy="41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Spend the time to fine tune the surrogate model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Summary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time limitation?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 is the user’s expertise level?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model’s independent variables complexity?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0DE0-66F9-0148-AFD6-B839DB2D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42" y="1318920"/>
            <a:ext cx="6761862" cy="4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0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3365-E047-5349-BCED-B607B69C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FA67-E321-B043-854E-11E9049B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Interpretable Machine Learning </a:t>
            </a:r>
            <a:r>
              <a:rPr lang="en-US" b="1" dirty="0">
                <a:latin typeface="Avenir Book" panose="02000503020000020003" pitchFamily="2" charset="0"/>
              </a:rPr>
              <a:t>(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Christoph Molnar 19</a:t>
            </a:r>
            <a:r>
              <a:rPr lang="en-US" i="1" dirty="0">
                <a:latin typeface="Avenir Book" panose="02000503020000020003" pitchFamily="2" charset="0"/>
              </a:rPr>
              <a:t>)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“Why Should I Trust You” Explaining the Predictions of Any Classifier (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M. T. Ribeiro 2016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Avenir Book" panose="02000503020000020003" pitchFamily="2" charset="0"/>
              </a:rPr>
              <a:t>tvrabcheva@tripactions.com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4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61E75-603A-A043-BB06-CC24AEA9C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5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Appendix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Permutation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9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Permutation feature importance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 feature importance by observing how random re-shuffling of each IV influences model performance. A feature is “unimportant” if permuting its values keeps the model error unchanged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the model and note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Reshuffle the values from one of the features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Retrain the model and note the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difference in performance between steps 1 and 3 represents the importance for this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 for all features in the dataset K times</a:t>
            </a:r>
          </a:p>
        </p:txBody>
      </p:sp>
    </p:spTree>
    <p:extLst>
      <p:ext uri="{BB962C8B-B14F-4D97-AF65-F5344CB8AC3E}">
        <p14:creationId xmlns:p14="http://schemas.microsoft.com/office/powerpoint/2010/main" val="290803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92537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Classification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specific methods (learned weights) – limited 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specific model </a:t>
            </a:r>
          </a:p>
          <a:p>
            <a:pPr lvl="1"/>
            <a:endParaRPr lang="en-US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agnostic methods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separating</a:t>
            </a:r>
            <a:r>
              <a:rPr lang="en-US" dirty="0">
                <a:latin typeface="Avenir Book" panose="02000503020000020003" pitchFamily="2" charset="0"/>
              </a:rPr>
              <a:t> the explanations from the machine learning model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Local - does the interpretation method explain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individual</a:t>
            </a:r>
            <a:r>
              <a:rPr lang="en-US" dirty="0">
                <a:latin typeface="Avenir Book" panose="02000503020000020003" pitchFamily="2" charset="0"/>
              </a:rPr>
              <a:t> prediction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Global - does the interpretation method explain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entire</a:t>
            </a:r>
            <a:r>
              <a:rPr lang="en-US" dirty="0">
                <a:latin typeface="Avenir Book" panose="02000503020000020003" pitchFamily="2" charset="0"/>
              </a:rPr>
              <a:t> model behavior </a:t>
            </a:r>
          </a:p>
        </p:txBody>
      </p:sp>
    </p:spTree>
    <p:extLst>
      <p:ext uri="{BB962C8B-B14F-4D97-AF65-F5344CB8AC3E}">
        <p14:creationId xmlns:p14="http://schemas.microsoft.com/office/powerpoint/2010/main" val="14581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Use permutation feature importance on test data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984894" y="220632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2C629-DBA6-7749-97D8-F9B9561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627036"/>
            <a:ext cx="5425266" cy="4031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C514B-74AD-0F49-A2D6-76367BAC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91" y="2596836"/>
            <a:ext cx="5250961" cy="3840038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53297054-3632-584C-A163-1E4171D900C4}"/>
              </a:ext>
            </a:extLst>
          </p:cNvPr>
          <p:cNvSpPr/>
          <p:nvPr/>
        </p:nvSpPr>
        <p:spPr>
          <a:xfrm>
            <a:off x="6614020" y="4642568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3339F68-8879-7946-8F4C-D4D5DC87EC38}"/>
              </a:ext>
            </a:extLst>
          </p:cNvPr>
          <p:cNvSpPr/>
          <p:nvPr/>
        </p:nvSpPr>
        <p:spPr>
          <a:xfrm>
            <a:off x="6235478" y="3393869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Rerun multiple times to ensure consistency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rerun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5574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A35DB-B727-2647-846A-8D0BCAB5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3" y="2581475"/>
            <a:ext cx="5250961" cy="384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6BC7D-6134-2D4A-9469-D7E2DB2A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605" y="2596836"/>
            <a:ext cx="5303600" cy="384003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D2A2C135-1017-4548-8AF3-10CD6E4341EC}"/>
              </a:ext>
            </a:extLst>
          </p:cNvPr>
          <p:cNvSpPr/>
          <p:nvPr/>
        </p:nvSpPr>
        <p:spPr>
          <a:xfrm>
            <a:off x="932350" y="3657042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D5D9864-FEED-8444-8C3E-2F0731D08B34}"/>
              </a:ext>
            </a:extLst>
          </p:cNvPr>
          <p:cNvSpPr/>
          <p:nvPr/>
        </p:nvSpPr>
        <p:spPr>
          <a:xfrm>
            <a:off x="6832960" y="5496404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Be prepared to wait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FB12C81-8242-604C-B94C-CCF2D1E11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651" y="1747587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Interpretable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simplest model is the best model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6082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EE22272A-BA73-7D4D-A976-41F6B1DFE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434" y="2596836"/>
            <a:ext cx="4073221" cy="37995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8CC255-7446-3742-B877-CEB7D754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69" y="2611502"/>
            <a:ext cx="4073208" cy="3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7778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List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What we are going to cover</a:t>
            </a:r>
          </a:p>
          <a:p>
            <a:r>
              <a:rPr lang="en-US" dirty="0">
                <a:latin typeface="Avenir Book" panose="02000503020000020003" pitchFamily="2" charset="0"/>
              </a:rPr>
              <a:t>Model specific feature importance </a:t>
            </a:r>
          </a:p>
          <a:p>
            <a:r>
              <a:rPr lang="en-US" dirty="0">
                <a:latin typeface="Avenir Book" panose="02000503020000020003" pitchFamily="2" charset="0"/>
              </a:rPr>
              <a:t>Shapley Values </a:t>
            </a:r>
          </a:p>
          <a:p>
            <a:r>
              <a:rPr lang="en-US" dirty="0">
                <a:latin typeface="Avenir Book" panose="02000503020000020003" pitchFamily="2" charset="0"/>
              </a:rPr>
              <a:t>Surrogate models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Other methods available</a:t>
            </a:r>
          </a:p>
          <a:p>
            <a:r>
              <a:rPr lang="en-US" dirty="0">
                <a:latin typeface="Avenir Book" panose="02000503020000020003" pitchFamily="2" charset="0"/>
              </a:rPr>
              <a:t>Permutation importance</a:t>
            </a:r>
          </a:p>
          <a:p>
            <a:r>
              <a:rPr lang="en-US" dirty="0">
                <a:latin typeface="Avenir Book" panose="02000503020000020003" pitchFamily="2" charset="0"/>
              </a:rPr>
              <a:t>Partial dependence</a:t>
            </a:r>
          </a:p>
          <a:p>
            <a:r>
              <a:rPr lang="en-US" dirty="0">
                <a:latin typeface="Avenir Book" panose="02000503020000020003" pitchFamily="2" charset="0"/>
              </a:rPr>
              <a:t>Accumulated local effects </a:t>
            </a:r>
          </a:p>
        </p:txBody>
      </p:sp>
    </p:spTree>
    <p:extLst>
      <p:ext uri="{BB962C8B-B14F-4D97-AF65-F5344CB8AC3E}">
        <p14:creationId xmlns:p14="http://schemas.microsoft.com/office/powerpoint/2010/main" val="35376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Checklist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</p:spTree>
    <p:extLst>
      <p:ext uri="{BB962C8B-B14F-4D97-AF65-F5344CB8AC3E}">
        <p14:creationId xmlns:p14="http://schemas.microsoft.com/office/powerpoint/2010/main" val="3912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Introduction to the hotel recommendation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8C755-F704-9144-AFC1-2ABD5EE0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91" y="556889"/>
            <a:ext cx="4540143" cy="1631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B4CE7-01EF-3F4E-A82F-03A67C7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8" y="3011283"/>
            <a:ext cx="4127283" cy="33067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9123155-4BCC-7045-A658-DE4A264673CF}"/>
              </a:ext>
            </a:extLst>
          </p:cNvPr>
          <p:cNvSpPr/>
          <p:nvPr/>
        </p:nvSpPr>
        <p:spPr>
          <a:xfrm rot="5400000">
            <a:off x="8141153" y="2365527"/>
            <a:ext cx="644217" cy="46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CC573D-20B3-9343-8A92-98630193F45A}"/>
              </a:ext>
            </a:extLst>
          </p:cNvPr>
          <p:cNvSpPr txBox="1">
            <a:spLocks/>
          </p:cNvSpPr>
          <p:nvPr/>
        </p:nvSpPr>
        <p:spPr>
          <a:xfrm>
            <a:off x="600376" y="2277961"/>
            <a:ext cx="3805321" cy="2534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30 million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60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Pairwise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2094</Words>
  <Application>Microsoft Macintosh PowerPoint</Application>
  <PresentationFormat>Widescreen</PresentationFormat>
  <Paragraphs>339</Paragraphs>
  <Slides>54</Slides>
  <Notes>53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Avenir Book</vt:lpstr>
      <vt:lpstr>Calibri</vt:lpstr>
      <vt:lpstr>Calibri Light</vt:lpstr>
      <vt:lpstr>Office Theme</vt:lpstr>
      <vt:lpstr>Interpreting Machine Learning Models</vt:lpstr>
      <vt:lpstr>What sparks joy for me</vt:lpstr>
      <vt:lpstr>Why machine learning interpretability matters</vt:lpstr>
      <vt:lpstr>Machine learning interpretability methods</vt:lpstr>
      <vt:lpstr>Classification of machine learning interpretability methods</vt:lpstr>
      <vt:lpstr>List of machine learning interpretability methods</vt:lpstr>
      <vt:lpstr>Checklist</vt:lpstr>
      <vt:lpstr>Introduction to the hotel recommendation use case</vt:lpstr>
      <vt:lpstr>PowerPoint Presentation</vt:lpstr>
      <vt:lpstr>100 thousand records  10 independent variables   Pointwise learning to ranks algorithm </vt:lpstr>
      <vt:lpstr>Model specific feature importance</vt:lpstr>
      <vt:lpstr>Given a tree based model provides a rank of the features</vt:lpstr>
      <vt:lpstr>The impurity method explained</vt:lpstr>
      <vt:lpstr>The impurity method is biased towards continuous variables</vt:lpstr>
      <vt:lpstr>Hotel ranker impurity feature importance</vt:lpstr>
      <vt:lpstr>Exercise  Model specific feature importance</vt:lpstr>
      <vt:lpstr>Bias towards continuous variables</vt:lpstr>
      <vt:lpstr>Use with caution! </vt:lpstr>
      <vt:lpstr>Shapley Values</vt:lpstr>
      <vt:lpstr>Estimate the contribution for each player / feature Shapley value regression  </vt:lpstr>
      <vt:lpstr>Innovative method for estimating Shapley Values applied to big data</vt:lpstr>
      <vt:lpstr>Hotel ranker Local explanation based on Shapley Values (search_uuid ==  “3d11ba8b-7547-4dbd-802a-6e98ddaca1cf”)</vt:lpstr>
      <vt:lpstr>Recommendations for similar users are based on the same features</vt:lpstr>
      <vt:lpstr>Predictions for similar users are based on the same features</vt:lpstr>
      <vt:lpstr>Different features matter for different users</vt:lpstr>
      <vt:lpstr>Different features matter for different users</vt:lpstr>
      <vt:lpstr>Exercise  Shapley Values</vt:lpstr>
      <vt:lpstr>The model fails to predict hotels with which the user hasn’t interacted (search_uuid == “c1657667-466b-4b1c-a627-aec3fe1fb7d8”)</vt:lpstr>
      <vt:lpstr>The model fails to predict hotels with which the user hasn’t interacted (search_uuid == “90851c82-fb74-4f91-9542-8757e2ff68aa”)</vt:lpstr>
      <vt:lpstr>At global level having a loyalty is very important </vt:lpstr>
      <vt:lpstr>Interpret with caution</vt:lpstr>
      <vt:lpstr>Surrogate Models</vt:lpstr>
      <vt:lpstr>Solving machine learning interpretability by using more machine learning   Global surrogate model </vt:lpstr>
      <vt:lpstr>A decision tree with depth 2 fails to approximate the random forest model</vt:lpstr>
      <vt:lpstr>Based on the global surrogate method distance is not amongst the top features</vt:lpstr>
      <vt:lpstr>Solving machine learning interpretability by using more machine learning   Local Interpretable Model-Agnostic Explanations (LIME)  </vt:lpstr>
      <vt:lpstr>The top two features are the same based on the LIME and the Shapley Values methods (search_uuid == “3d11ba8b-7547-4dbd-802a-6e98ddaca1cf”)</vt:lpstr>
      <vt:lpstr>Exercise  LIME</vt:lpstr>
      <vt:lpstr>The LIME and the Shapley Value methods are inline for the hotel we have predicted at the top (search_uuid == “90851c82-fb74-4f91-9542-8757e2ff68aa”)</vt:lpstr>
      <vt:lpstr>The LIME and the Shapley Value methods are inline for the mispredicted hotel (search_uuid == “90851c82-fb74-4f91-9542-8757e2ff68aa”)</vt:lpstr>
      <vt:lpstr>Spend the time to fine tune the surrogate model</vt:lpstr>
      <vt:lpstr>Summary</vt:lpstr>
      <vt:lpstr>How to pick an interpretability tool?  </vt:lpstr>
      <vt:lpstr>How to pick an interpretability tool?  </vt:lpstr>
      <vt:lpstr>Sources</vt:lpstr>
      <vt:lpstr>PowerPoint Presentation</vt:lpstr>
      <vt:lpstr>Appendix</vt:lpstr>
      <vt:lpstr>Permutation importance</vt:lpstr>
      <vt:lpstr>Permutation feature importance</vt:lpstr>
      <vt:lpstr>Use permutation feature importance on test data</vt:lpstr>
      <vt:lpstr>Rerun multiple times to ensure consistency</vt:lpstr>
      <vt:lpstr>Be prepared to wait</vt:lpstr>
      <vt:lpstr>Interpretable models</vt:lpstr>
      <vt:lpstr>The simplest model is the best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Machine Learning Models</dc:title>
  <dc:creator>Teodora Vrabcheva</dc:creator>
  <cp:lastModifiedBy>Teodora Vrabcheva</cp:lastModifiedBy>
  <cp:revision>46</cp:revision>
  <cp:lastPrinted>2019-12-08T14:10:58Z</cp:lastPrinted>
  <dcterms:created xsi:type="dcterms:W3CDTF">2019-12-07T15:56:31Z</dcterms:created>
  <dcterms:modified xsi:type="dcterms:W3CDTF">2019-12-08T16:35:13Z</dcterms:modified>
</cp:coreProperties>
</file>